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340"/>
    <a:srgbClr val="224386"/>
    <a:srgbClr val="79CDD7"/>
    <a:srgbClr val="D25353"/>
    <a:srgbClr val="8A4502"/>
    <a:srgbClr val="FF8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0BFB3-63DF-4D59-B9D0-AA1327D84E2C}" v="38" dt="2023-09-20T16:18:51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16B48-65DD-195B-B504-A0760AAAD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771224-E8F1-754D-8074-33051D430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535630-CFF4-55F8-BA32-9193729E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5DD-E3DD-4A21-B39F-BFE7E4250B0B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F3266D-62A3-2C5B-15CF-D097E04E1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C81A0A-4788-648E-E8E5-4C7F0C57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9A-873C-4527-836C-678B9B0C1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85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8BB54-C903-5393-0D9E-42B5F813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44C9A5-EC3A-5718-0CBB-630F54E0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5EAA28-A9DD-5858-04EE-04D4D864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5DD-E3DD-4A21-B39F-BFE7E4250B0B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F12266-F3BB-8EE7-2308-F9CD52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4284EF-D7D9-FFD6-93E7-978E2175F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9A-873C-4527-836C-678B9B0C1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41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2A4F0A-F97D-26F8-600F-08D82DAE3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A8265CA-D50C-47CA-1E2D-BE6A6E5D5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50892-3241-25D3-F49D-2951F8BC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5DD-E3DD-4A21-B39F-BFE7E4250B0B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F736B4-B551-F867-2745-24D0911B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CC6D46-2A23-F732-9B7A-31E4F615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9A-873C-4527-836C-678B9B0C1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07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5E707-40F3-DA94-F2F8-99849C38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0849C1-EF0D-F6A4-AB75-57EF2C27C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C7485F-4520-B4C2-41CF-7F08AB4C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5DD-E3DD-4A21-B39F-BFE7E4250B0B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8AA74F-9528-ED9D-B736-4014C0102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FB16C4-F55F-ADA5-372C-C0FD6BA0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9A-873C-4527-836C-678B9B0C1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61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492EA-3829-EE4E-A339-C73E7701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25D5F2-EEA4-2E18-1A87-7534E4C00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917394-B892-2F0F-0587-929B3C36D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5DD-E3DD-4A21-B39F-BFE7E4250B0B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08A843-50E5-250E-59E2-6321AEDD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E209D7-5A5E-A1DB-BDF4-0751F4B6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9A-873C-4527-836C-678B9B0C1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57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2CC9D-C6DB-BE84-18BF-06F2D1E5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663A10-6057-D230-A1BA-3FF2841A1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4B98A6-E57C-2EBA-0BD9-C8A650B4B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2C7553-DE89-6D93-3D0E-D550359E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5DD-E3DD-4A21-B39F-BFE7E4250B0B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4BBE4D-9A49-B534-30A7-947C7E71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E16E7B-DC31-66AC-EE1D-34F4CA16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9A-873C-4527-836C-678B9B0C1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23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810F2-3CEA-C48B-2B42-448FD14C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4E9B68-E47D-3210-18C1-7BE75000E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914E7A-B244-5F03-0E02-E6FED7A58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249B8E-5EBA-54AF-F316-52CDD4392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786EF7-98FA-0233-9D9E-61E197ED1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469AEF-CC4B-9F3A-BA04-3371FC42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5DD-E3DD-4A21-B39F-BFE7E4250B0B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27F96DA-2D18-E6F9-34C5-D2395ABE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404311C-2369-37DE-B271-B6E939C1D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9A-873C-4527-836C-678B9B0C1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59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97CC2-7584-F6A6-60ED-37DB64AC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9D5EF37-FD50-C2E0-DD6B-BDD5DAA9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5DD-E3DD-4A21-B39F-BFE7E4250B0B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2312AC2-C976-11DF-D861-4B3DEF85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5BA12B-98A1-79E5-32C4-902D31A3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9A-873C-4527-836C-678B9B0C1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72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77627C5-4AA4-F7A3-67C8-5D1D688DD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5DD-E3DD-4A21-B39F-BFE7E4250B0B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8E23E75-EB93-4AA9-4C8E-A2FB91A6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FC579A-D665-BF0D-692F-86E513B4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9A-873C-4527-836C-678B9B0C1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61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5DB17-50D0-2324-5D29-003E25C3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296380-4666-EDFA-C61D-9B9F85277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584BBC-0F84-EC8B-0023-330FC795E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EA8864-4687-7466-4DC8-B2604D14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5DD-E3DD-4A21-B39F-BFE7E4250B0B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F54-4CDC-A6CC-6141-5FD282F75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5EF9C1-693C-65D7-1704-EED3D399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9A-873C-4527-836C-678B9B0C1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76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AB80D-1ABA-62A7-CD4B-D3E146818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A0C9AB0-0242-DCBF-3175-30B097696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DFFF6E-DA1F-DF95-C222-6298DA51C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DC18F9-DF2D-50B3-395D-3389372A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5DD-E3DD-4A21-B39F-BFE7E4250B0B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18A086-220F-22CD-16B0-AA5BF6B7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A0E0CD-9EBD-51D4-E652-691887C1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9A-873C-4527-836C-678B9B0C1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B8D9BA3-51D0-8ACA-4652-F4E04614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94A350-9405-9BB3-3CFC-16B6FE126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FB369A-A66F-0D12-007C-F891492D8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D5DD-E3DD-4A21-B39F-BFE7E4250B0B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65C846-E5E9-1328-922E-E240A55B3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3974EA-2883-BC28-9286-3BD91958B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36D9A-873C-4527-836C-678B9B0C1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74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28AD9581-641B-B0CA-FBE8-EA520688D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9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Diagrama de Venn&#10;&#10;Descrição gerada automaticamente">
            <a:extLst>
              <a:ext uri="{FF2B5EF4-FFF2-40B4-BE49-F238E27FC236}">
                <a16:creationId xmlns:a16="http://schemas.microsoft.com/office/drawing/2014/main" id="{D7926F26-D5B6-8738-085E-3F0984B44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7" b="104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69777C9-6B53-9868-B5AD-9625621425AB}"/>
              </a:ext>
            </a:extLst>
          </p:cNvPr>
          <p:cNvSpPr txBox="1"/>
          <p:nvPr/>
        </p:nvSpPr>
        <p:spPr>
          <a:xfrm>
            <a:off x="875211" y="1580606"/>
            <a:ext cx="73021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b="1" dirty="0">
                <a:solidFill>
                  <a:srgbClr val="22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#SPAZ2023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18ECDC2-3702-7135-66C0-1118D9709090}"/>
              </a:ext>
            </a:extLst>
          </p:cNvPr>
          <p:cNvSpPr txBox="1"/>
          <p:nvPr/>
        </p:nvSpPr>
        <p:spPr>
          <a:xfrm>
            <a:off x="875210" y="2448466"/>
            <a:ext cx="730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38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Naturalizar a paz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00306D1-1C65-1517-A09C-DE53D3CB66CA}"/>
              </a:ext>
            </a:extLst>
          </p:cNvPr>
          <p:cNvSpPr txBox="1"/>
          <p:nvPr/>
        </p:nvSpPr>
        <p:spPr>
          <a:xfrm>
            <a:off x="875211" y="3433351"/>
            <a:ext cx="5995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Semana da Infância e Cultura de Paz 2023 acontece entre os dias 09 e 15 de outubro de 2023 com o tema “Naturalizar a Paz”. O objetivo da SPAZ é fazer um chamado coletivo para a valorização da paz e reforçar sua importância para o desenvolvimento das crianças. E o convite vale para todos: qualquer pessoa pode participar, inspirando e mobilizando ações relacionadas ao tema, desde que sejam gratuitas.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03F1B5DB-9901-51D9-8941-05EBB5BA5D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" r="64566" b="64132"/>
          <a:stretch/>
        </p:blipFill>
        <p:spPr>
          <a:xfrm>
            <a:off x="8177348" y="0"/>
            <a:ext cx="4014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0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4A8D5EA-C933-F229-C3F5-FC69AD809454}"/>
              </a:ext>
            </a:extLst>
          </p:cNvPr>
          <p:cNvSpPr txBox="1"/>
          <p:nvPr/>
        </p:nvSpPr>
        <p:spPr>
          <a:xfrm>
            <a:off x="875212" y="1227909"/>
            <a:ext cx="73021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b="1" dirty="0">
                <a:solidFill>
                  <a:srgbClr val="22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#SPAZ2023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93ECDFD-1422-165D-9B93-EBA5101B9AFF}"/>
              </a:ext>
            </a:extLst>
          </p:cNvPr>
          <p:cNvSpPr txBox="1"/>
          <p:nvPr/>
        </p:nvSpPr>
        <p:spPr>
          <a:xfrm>
            <a:off x="875211" y="2095769"/>
            <a:ext cx="730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38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Naturalizar a paz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FC3B7E-CCA5-1135-C149-BE4CBBAF7898}"/>
              </a:ext>
            </a:extLst>
          </p:cNvPr>
          <p:cNvSpPr txBox="1"/>
          <p:nvPr/>
        </p:nvSpPr>
        <p:spPr>
          <a:xfrm>
            <a:off x="7127858" y="2397460"/>
            <a:ext cx="40102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Realizada pelo movimento Aliança pela Infância, a Semana da Infância e Cultura de Paz integra uma agenda de semanas temáticas que ocorrem durante todo o ano, conhecidas como o ABCD Encantado da Infância: a Semana do Aprender, em março; Semana do Brincar, em maio; Semana do Comer, em agosto; Semana da Infância e Cultura de Paz, em outubro; Semana do Dormir, em dezembro. As datas sempre são previamente divulgadas no site e nas redes da Aliança pela Infância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Desenho animado para crianças&#10;&#10;Descrição gerada automaticamente com confiança média">
            <a:extLst>
              <a:ext uri="{FF2B5EF4-FFF2-40B4-BE49-F238E27FC236}">
                <a16:creationId xmlns:a16="http://schemas.microsoft.com/office/drawing/2014/main" id="{D7FA7D2D-F45D-86E3-A2F2-91E6A8768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31400" b="36702"/>
          <a:stretch/>
        </p:blipFill>
        <p:spPr>
          <a:xfrm>
            <a:off x="0" y="2961860"/>
            <a:ext cx="6648994" cy="38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5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Diagrama de Venn&#10;&#10;Descrição gerada automaticamente">
            <a:extLst>
              <a:ext uri="{FF2B5EF4-FFF2-40B4-BE49-F238E27FC236}">
                <a16:creationId xmlns:a16="http://schemas.microsoft.com/office/drawing/2014/main" id="{D7926F26-D5B6-8738-085E-3F0984B44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356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69777C9-6B53-9868-B5AD-9625621425AB}"/>
              </a:ext>
            </a:extLst>
          </p:cNvPr>
          <p:cNvSpPr txBox="1"/>
          <p:nvPr/>
        </p:nvSpPr>
        <p:spPr>
          <a:xfrm>
            <a:off x="875212" y="1227909"/>
            <a:ext cx="73021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b="1" dirty="0">
                <a:solidFill>
                  <a:srgbClr val="22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#SPAZ2023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18ECDC2-3702-7135-66C0-1118D9709090}"/>
              </a:ext>
            </a:extLst>
          </p:cNvPr>
          <p:cNvSpPr txBox="1"/>
          <p:nvPr/>
        </p:nvSpPr>
        <p:spPr>
          <a:xfrm>
            <a:off x="875211" y="2455798"/>
            <a:ext cx="1044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38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realizar atividades durante a SPAZ?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00306D1-1C65-1517-A09C-DE53D3CB66CA}"/>
              </a:ext>
            </a:extLst>
          </p:cNvPr>
          <p:cNvSpPr txBox="1"/>
          <p:nvPr/>
        </p:nvSpPr>
        <p:spPr>
          <a:xfrm>
            <a:off x="875211" y="3352800"/>
            <a:ext cx="96515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Pessoas de todas as cidades podem, voluntariamente, idealizar brincadeiras, palestras, debates, rodas de conversa e outras atividades em torno do tema comum – Naturalizar a Paz. As ações podem ser presenciais ou virtuais e ocorrer em escolas, parques, clubes, praças, bibliotecas, universidades, ruas abertas e onde mais a criatividade alcançar, desde que sejam ambientes seguros e acolhedores para as crianças. Todas as iniciativas propostas devem ser gratuitas. O convite é aberto a todos, e não apenas a </a:t>
            </a:r>
            <a:r>
              <a:rPr lang="pt-BR" dirty="0" err="1"/>
              <a:t>espaçose</a:t>
            </a:r>
            <a:r>
              <a:rPr lang="pt-BR" dirty="0"/>
              <a:t> organizações formalmente estruturados. </a:t>
            </a:r>
            <a:r>
              <a:rPr lang="pt-BR" dirty="0" err="1"/>
              <a:t>Umgrupo</a:t>
            </a:r>
            <a:r>
              <a:rPr lang="pt-BR" dirty="0"/>
              <a:t> de amigos de um mesmo bairro ou pais deum mesmo condomínio, por exemplo, </a:t>
            </a:r>
            <a:r>
              <a:rPr lang="pt-BR" dirty="0" err="1"/>
              <a:t>podemparticipar</a:t>
            </a:r>
            <a:r>
              <a:rPr lang="pt-BR" dirty="0"/>
              <a:t>, assim como organizadores de </a:t>
            </a:r>
            <a:r>
              <a:rPr lang="pt-BR" dirty="0" err="1"/>
              <a:t>outroseventos</a:t>
            </a:r>
            <a:r>
              <a:rPr lang="pt-BR" dirty="0"/>
              <a:t> engajados na pauta da infância, seja </a:t>
            </a:r>
            <a:r>
              <a:rPr lang="pt-BR" dirty="0" err="1"/>
              <a:t>emsua</a:t>
            </a:r>
            <a:r>
              <a:rPr lang="pt-BR" dirty="0"/>
              <a:t> localidade ou em outras cidades </a:t>
            </a:r>
            <a:r>
              <a:rPr lang="pt-BR" dirty="0" err="1"/>
              <a:t>próximas,também</a:t>
            </a:r>
            <a:r>
              <a:rPr lang="pt-BR" dirty="0"/>
              <a:t> bem-vindos para se tornar inspiração </a:t>
            </a:r>
            <a:r>
              <a:rPr lang="pt-BR" dirty="0" err="1"/>
              <a:t>eampliar</a:t>
            </a:r>
            <a:r>
              <a:rPr lang="pt-BR" dirty="0"/>
              <a:t> esta rede.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1CD846F-A843-AB1A-83ED-C3420D835557}"/>
              </a:ext>
            </a:extLst>
          </p:cNvPr>
          <p:cNvSpPr txBox="1"/>
          <p:nvPr/>
        </p:nvSpPr>
        <p:spPr>
          <a:xfrm>
            <a:off x="875212" y="1227909"/>
            <a:ext cx="73021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b="1" dirty="0">
                <a:solidFill>
                  <a:srgbClr val="22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#SPAZ2023</a:t>
            </a:r>
          </a:p>
        </p:txBody>
      </p:sp>
      <p:pic>
        <p:nvPicPr>
          <p:cNvPr id="6" name="Imagem 5" descr="Fundo preto com luz verde&#10;&#10;Descrição gerada automaticamente com confiança média">
            <a:extLst>
              <a:ext uri="{FF2B5EF4-FFF2-40B4-BE49-F238E27FC236}">
                <a16:creationId xmlns:a16="http://schemas.microsoft.com/office/drawing/2014/main" id="{E6366A4E-D724-B143-6589-043FF2F7D0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0" b="47838"/>
          <a:stretch/>
        </p:blipFill>
        <p:spPr>
          <a:xfrm>
            <a:off x="3239475" y="4989443"/>
            <a:ext cx="8952525" cy="1868557"/>
          </a:xfrm>
          <a:prstGeom prst="rect">
            <a:avLst/>
          </a:prstGeom>
        </p:spPr>
      </p:pic>
      <p:pic>
        <p:nvPicPr>
          <p:cNvPr id="8" name="Imagem 7" descr="Fundo preto com luz verde&#10;&#10;Descrição gerada automaticamente com confiança média">
            <a:extLst>
              <a:ext uri="{FF2B5EF4-FFF2-40B4-BE49-F238E27FC236}">
                <a16:creationId xmlns:a16="http://schemas.microsoft.com/office/drawing/2014/main" id="{9B23C529-31A0-0B57-BB54-C4C23BFC3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9" t="40257" r="817" b="50000"/>
          <a:stretch/>
        </p:blipFill>
        <p:spPr>
          <a:xfrm>
            <a:off x="-1" y="5307496"/>
            <a:ext cx="6460436" cy="1550504"/>
          </a:xfrm>
          <a:prstGeom prst="rect">
            <a:avLst/>
          </a:prstGeom>
        </p:spPr>
      </p:pic>
      <p:pic>
        <p:nvPicPr>
          <p:cNvPr id="9" name="Imagem 8" descr="Fundo preto com luz verde&#10;&#10;Descrição gerada automaticamente com confiança média">
            <a:extLst>
              <a:ext uri="{FF2B5EF4-FFF2-40B4-BE49-F238E27FC236}">
                <a16:creationId xmlns:a16="http://schemas.microsoft.com/office/drawing/2014/main" id="{808063B1-DA4F-593D-157A-A80D36F73E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1" r="69260" b="45704"/>
          <a:stretch/>
        </p:blipFill>
        <p:spPr>
          <a:xfrm>
            <a:off x="9439979" y="4532243"/>
            <a:ext cx="2752022" cy="232575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0CA7B31-89CC-5A91-1525-4D089875589B}"/>
              </a:ext>
            </a:extLst>
          </p:cNvPr>
          <p:cNvSpPr txBox="1"/>
          <p:nvPr/>
        </p:nvSpPr>
        <p:spPr>
          <a:xfrm>
            <a:off x="875211" y="2455798"/>
            <a:ext cx="1044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38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pode estar a frente das atividades?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9D5B50C-86F0-C5A6-08B5-B9BBD6565972}"/>
              </a:ext>
            </a:extLst>
          </p:cNvPr>
          <p:cNvSpPr txBox="1"/>
          <p:nvPr/>
        </p:nvSpPr>
        <p:spPr>
          <a:xfrm>
            <a:off x="875211" y="3358427"/>
            <a:ext cx="9618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Qualquer pessoa pode organizar uma ação, sejam pais, educadores, cuidadores e outros amigos da infância. Uma dica é identificar pessoas com atuação com infância em sua cidade e convidá-las para fazer parte da Semana da Infância e Cultura de Paz, mobilizando atividades e divulgando-as em seus perfis nas redes sociais. Grupos de pais, educadores, lideranças comunitárias, comerciantes, organizações sociais, associações culturais, administrações públicas, artistas locais… todos podem contribuir na hora de realizar atividades e/ou disseminar a SPAZ.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4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Diagrama de Venn&#10;&#10;Descrição gerada automaticamente">
            <a:extLst>
              <a:ext uri="{FF2B5EF4-FFF2-40B4-BE49-F238E27FC236}">
                <a16:creationId xmlns:a16="http://schemas.microsoft.com/office/drawing/2014/main" id="{D7926F26-D5B6-8738-085E-3F0984B44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356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69777C9-6B53-9868-B5AD-9625621425AB}"/>
              </a:ext>
            </a:extLst>
          </p:cNvPr>
          <p:cNvSpPr txBox="1"/>
          <p:nvPr/>
        </p:nvSpPr>
        <p:spPr>
          <a:xfrm>
            <a:off x="875212" y="1227909"/>
            <a:ext cx="73021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b="1" dirty="0">
                <a:solidFill>
                  <a:srgbClr val="22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#SPAZ2023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18ECDC2-3702-7135-66C0-1118D9709090}"/>
              </a:ext>
            </a:extLst>
          </p:cNvPr>
          <p:cNvSpPr txBox="1"/>
          <p:nvPr/>
        </p:nvSpPr>
        <p:spPr>
          <a:xfrm>
            <a:off x="875211" y="2455798"/>
            <a:ext cx="5639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38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preciso realizar algum cadastro?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00306D1-1C65-1517-A09C-DE53D3CB66CA}"/>
              </a:ext>
            </a:extLst>
          </p:cNvPr>
          <p:cNvSpPr txBox="1"/>
          <p:nvPr/>
        </p:nvSpPr>
        <p:spPr>
          <a:xfrm>
            <a:off x="875210" y="3926711"/>
            <a:ext cx="80734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 é necessária a autorização da Aliança pela Infância para realizar atividades durante a Semana da Infância e Cultura de Paz. Porém, vale preencher o nosso formulário de cadastro de atividades, para que elas sejam inseridas na programação nacional que fica disponível no site e nas redes sociais da Aliança, impulsionando assim a divulgação como parte de uma grande agenda nacional. Isso fortalece a Semana da Infância e Cultura de Paz nos cenários locais e nacional, e permite potencializar iniciativas relacionadas à paz e ao desenvolvimento infantil.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51DCC51B-BE45-0864-720D-32D872AED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" r="84488" b="80156"/>
          <a:stretch/>
        </p:blipFill>
        <p:spPr>
          <a:xfrm>
            <a:off x="8948695" y="-1"/>
            <a:ext cx="324330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6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Diagrama de Venn&#10;&#10;Descrição gerada automaticamente">
            <a:extLst>
              <a:ext uri="{FF2B5EF4-FFF2-40B4-BE49-F238E27FC236}">
                <a16:creationId xmlns:a16="http://schemas.microsoft.com/office/drawing/2014/main" id="{D7926F26-D5B6-8738-085E-3F0984B44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7" b="104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18ECDC2-3702-7135-66C0-1118D9709090}"/>
              </a:ext>
            </a:extLst>
          </p:cNvPr>
          <p:cNvSpPr txBox="1"/>
          <p:nvPr/>
        </p:nvSpPr>
        <p:spPr>
          <a:xfrm>
            <a:off x="5497284" y="1779867"/>
            <a:ext cx="7302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22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Posso usar a logo da</a:t>
            </a:r>
          </a:p>
          <a:p>
            <a:r>
              <a:rPr lang="pt-BR" sz="4000" b="1" dirty="0">
                <a:solidFill>
                  <a:srgbClr val="22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SPAZ em cards e outras peças de divulgação?</a:t>
            </a:r>
          </a:p>
        </p:txBody>
      </p:sp>
      <p:pic>
        <p:nvPicPr>
          <p:cNvPr id="5" name="Imagem 4" descr="Logotipo, Ícone&#10;&#10;Descrição gerada automaticamente">
            <a:extLst>
              <a:ext uri="{FF2B5EF4-FFF2-40B4-BE49-F238E27FC236}">
                <a16:creationId xmlns:a16="http://schemas.microsoft.com/office/drawing/2014/main" id="{EA6C0506-A5C1-30E5-73C1-8A84C5B7A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2" y="1671504"/>
            <a:ext cx="4374060" cy="40947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B73F2DF-D667-C7F6-1BAA-016C6ECFF220}"/>
              </a:ext>
            </a:extLst>
          </p:cNvPr>
          <p:cNvSpPr txBox="1"/>
          <p:nvPr/>
        </p:nvSpPr>
        <p:spPr>
          <a:xfrm>
            <a:off x="5497284" y="4064200"/>
            <a:ext cx="5818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 só pode como é convidado/a </a:t>
            </a:r>
            <a:r>
              <a:rPr lang="pt-BR" dirty="0" err="1"/>
              <a:t>a</a:t>
            </a:r>
            <a:r>
              <a:rPr lang="pt-BR" dirty="0"/>
              <a:t> fazê-lo sempre que </a:t>
            </a:r>
            <a:r>
              <a:rPr lang="pt-BR" dirty="0" err="1"/>
              <a:t>puder.Caso</a:t>
            </a:r>
            <a:r>
              <a:rPr lang="pt-BR" dirty="0"/>
              <a:t> queira elaborar materiais com a identidade visual </a:t>
            </a:r>
            <a:r>
              <a:rPr lang="pt-BR" dirty="0" err="1"/>
              <a:t>daSemana</a:t>
            </a:r>
            <a:r>
              <a:rPr lang="pt-BR" dirty="0"/>
              <a:t> Mundial do Brincar, fique à vontade.</a:t>
            </a:r>
          </a:p>
          <a:p>
            <a:endParaRPr lang="pt-BR" dirty="0"/>
          </a:p>
          <a:p>
            <a:r>
              <a:rPr lang="pt-BR" dirty="0"/>
              <a:t>Acesse pelo link: http://aliancapelainfancia.org.br/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4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FFA80B3-704C-45C4-AD47-D38A7CD27E58}"/>
              </a:ext>
            </a:extLst>
          </p:cNvPr>
          <p:cNvSpPr txBox="1"/>
          <p:nvPr/>
        </p:nvSpPr>
        <p:spPr>
          <a:xfrm>
            <a:off x="875212" y="1227909"/>
            <a:ext cx="73021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b="1" dirty="0">
                <a:solidFill>
                  <a:srgbClr val="22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#SPAZ2023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A4E2A6-030D-CE6A-E4FF-C70A169DBCDE}"/>
              </a:ext>
            </a:extLst>
          </p:cNvPr>
          <p:cNvSpPr txBox="1"/>
          <p:nvPr/>
        </p:nvSpPr>
        <p:spPr>
          <a:xfrm>
            <a:off x="875211" y="2095769"/>
            <a:ext cx="730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38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Naturalizar a paz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D34FAA-6662-DAAC-ABC3-C84F8440A4E4}"/>
              </a:ext>
            </a:extLst>
          </p:cNvPr>
          <p:cNvSpPr txBox="1"/>
          <p:nvPr/>
        </p:nvSpPr>
        <p:spPr>
          <a:xfrm>
            <a:off x="875211" y="3866213"/>
            <a:ext cx="81724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22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em contato: comunicacao@aliancapelainfancia.org.br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E86898C-C881-ED89-15A3-3766F5EA85F5}"/>
              </a:ext>
            </a:extLst>
          </p:cNvPr>
          <p:cNvSpPr txBox="1"/>
          <p:nvPr/>
        </p:nvSpPr>
        <p:spPr>
          <a:xfrm>
            <a:off x="875211" y="5122259"/>
            <a:ext cx="18679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38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</a:p>
          <a:p>
            <a:r>
              <a:rPr lang="pt-BR" sz="2000" b="1" dirty="0">
                <a:solidFill>
                  <a:srgbClr val="038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</a:p>
          <a:p>
            <a:r>
              <a:rPr lang="pt-BR" sz="2000" b="1" dirty="0">
                <a:solidFill>
                  <a:srgbClr val="038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</a:p>
        </p:txBody>
      </p:sp>
      <p:pic>
        <p:nvPicPr>
          <p:cNvPr id="13" name="Imagem 12" descr="Desenho animado para crianças&#10;&#10;Descrição gerada automaticamente com confiança média">
            <a:extLst>
              <a:ext uri="{FF2B5EF4-FFF2-40B4-BE49-F238E27FC236}">
                <a16:creationId xmlns:a16="http://schemas.microsoft.com/office/drawing/2014/main" id="{54ED7E12-32D4-AEDF-6C18-19469DC43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6" t="31400" r="16920" b="39720"/>
          <a:stretch/>
        </p:blipFill>
        <p:spPr>
          <a:xfrm>
            <a:off x="8817429" y="3330636"/>
            <a:ext cx="3374571" cy="3527364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67D8C605-91CF-4E4D-7124-3C2038098B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004202" y="5342709"/>
            <a:ext cx="923365" cy="20247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6744098-5FCA-2BAF-2DA1-6A8EE260B522}"/>
              </a:ext>
            </a:extLst>
          </p:cNvPr>
          <p:cNvSpPr txBox="1"/>
          <p:nvPr/>
        </p:nvSpPr>
        <p:spPr>
          <a:xfrm>
            <a:off x="2743200" y="5117708"/>
            <a:ext cx="49900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38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aliancapelainfancia.org.br</a:t>
            </a:r>
          </a:p>
          <a:p>
            <a:r>
              <a:rPr lang="pt-BR" sz="2000" b="1" dirty="0">
                <a:solidFill>
                  <a:srgbClr val="038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instagram.com/</a:t>
            </a:r>
            <a:r>
              <a:rPr lang="pt-BR" sz="2000" b="1" dirty="0" err="1">
                <a:solidFill>
                  <a:srgbClr val="038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aliancapelainfancia</a:t>
            </a:r>
            <a:endParaRPr lang="pt-BR" sz="2000" b="1" dirty="0">
              <a:solidFill>
                <a:srgbClr val="038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rgbClr val="038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 </a:t>
            </a:r>
            <a:r>
              <a:rPr lang="pt-BR" sz="2000" b="1" dirty="0" err="1">
                <a:solidFill>
                  <a:srgbClr val="038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aliancapelainfancia</a:t>
            </a:r>
            <a:endParaRPr lang="pt-BR" sz="2000" b="1" dirty="0">
              <a:solidFill>
                <a:srgbClr val="038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D8E1C89D-1976-0DD7-EFAB-31A43D1FBD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" r="86420" b="80156"/>
          <a:stretch/>
        </p:blipFill>
        <p:spPr>
          <a:xfrm>
            <a:off x="10151232" y="-1"/>
            <a:ext cx="2040768" cy="48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45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630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Sabrina Duarte</dc:creator>
  <cp:lastModifiedBy>Sabrina Duarte</cp:lastModifiedBy>
  <cp:revision>2</cp:revision>
  <dcterms:created xsi:type="dcterms:W3CDTF">2023-09-20T12:37:38Z</dcterms:created>
  <dcterms:modified xsi:type="dcterms:W3CDTF">2023-09-25T15:21:33Z</dcterms:modified>
</cp:coreProperties>
</file>